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Horizon" panose="020B0604020202020204" charset="0"/>
      <p:regular r:id="rId9"/>
    </p:embeddedFont>
    <p:embeddedFont>
      <p:font typeface="Times New Roman Bold" panose="02020803070505020304" pitchFamily="18" charset="0"/>
      <p:regular r:id="rId10"/>
      <p:bold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243"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5632536" y="6171959"/>
            <a:ext cx="8702057" cy="3429161"/>
          </a:xfrm>
          <a:prstGeom prst="rect">
            <a:avLst/>
          </a:prstGeom>
        </p:spPr>
        <p:txBody>
          <a:bodyPr lIns="0" tIns="0" rIns="0" bIns="0" rtlCol="0" anchor="t">
            <a:spAutoFit/>
          </a:bodyPr>
          <a:lstStyle/>
          <a:p>
            <a:pPr algn="ctr">
              <a:lnSpc>
                <a:spcPts val="3516"/>
              </a:lnSpc>
            </a:pPr>
            <a:r>
              <a:rPr lang="en-US" sz="3516" b="1" dirty="0">
                <a:solidFill>
                  <a:srgbClr val="FFFFFF"/>
                </a:solidFill>
                <a:latin typeface="Times New Roman Bold"/>
                <a:ea typeface="Times New Roman Bold"/>
                <a:cs typeface="Times New Roman Bold"/>
                <a:sym typeface="Times New Roman Bold"/>
              </a:rPr>
              <a:t>   TEAM MEMBERS</a:t>
            </a:r>
          </a:p>
          <a:p>
            <a:pPr algn="ctr">
              <a:lnSpc>
                <a:spcPts val="3516"/>
              </a:lnSpc>
            </a:pPr>
            <a:endParaRPr lang="en-US" sz="3516" b="1" dirty="0">
              <a:solidFill>
                <a:srgbClr val="FFFFFF"/>
              </a:solidFill>
              <a:latin typeface="Times New Roman Bold"/>
              <a:ea typeface="Times New Roman Bold"/>
              <a:cs typeface="Times New Roman Bold"/>
              <a:sym typeface="Times New Roman Bold"/>
            </a:endParaRP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PARTH HASE                 - 1032233204</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SHARAL CHALSE         - 1032233748</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SHRAVANI AHIRRAO   - 1032233517</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ROHIT PITHANI             - 1032233501</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SHIVAM  PAWAR            - 1032233919 </a:t>
            </a:r>
          </a:p>
          <a:p>
            <a:pPr marL="700832" lvl="1" indent="-350416" algn="ctr">
              <a:lnSpc>
                <a:spcPts val="3246"/>
              </a:lnSpc>
              <a:buAutoNum type="arabicPeriod"/>
            </a:pPr>
            <a:r>
              <a:rPr lang="en-US" sz="3246" dirty="0">
                <a:solidFill>
                  <a:srgbClr val="FFFFFF"/>
                </a:solidFill>
                <a:latin typeface="Times New Roman"/>
                <a:ea typeface="Times New Roman"/>
                <a:cs typeface="Times New Roman"/>
                <a:sym typeface="Times New Roman"/>
              </a:rPr>
              <a:t>ATHARVA SALUNKE    - 1032233262</a:t>
            </a:r>
          </a:p>
        </p:txBody>
      </p:sp>
      <p:sp>
        <p:nvSpPr>
          <p:cNvPr id="4" name="Freeform 4"/>
          <p:cNvSpPr/>
          <p:nvPr/>
        </p:nvSpPr>
        <p:spPr>
          <a:xfrm>
            <a:off x="15508640" y="6369307"/>
            <a:ext cx="3501321" cy="4114800"/>
          </a:xfrm>
          <a:custGeom>
            <a:avLst/>
            <a:gdLst/>
            <a:ahLst/>
            <a:cxnLst/>
            <a:rect l="l" t="t" r="r" b="b"/>
            <a:pathLst>
              <a:path w="3501321" h="4114800">
                <a:moveTo>
                  <a:pt x="0" y="0"/>
                </a:moveTo>
                <a:lnTo>
                  <a:pt x="3501320" y="0"/>
                </a:lnTo>
                <a:lnTo>
                  <a:pt x="35013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465166">
            <a:off x="21295" y="3863307"/>
            <a:ext cx="3005251" cy="3825972"/>
          </a:xfrm>
          <a:custGeom>
            <a:avLst/>
            <a:gdLst/>
            <a:ahLst/>
            <a:cxnLst/>
            <a:rect l="l" t="t" r="r" b="b"/>
            <a:pathLst>
              <a:path w="3005251" h="3825972">
                <a:moveTo>
                  <a:pt x="0" y="0"/>
                </a:moveTo>
                <a:lnTo>
                  <a:pt x="3005251" y="0"/>
                </a:lnTo>
                <a:lnTo>
                  <a:pt x="3005251" y="3825972"/>
                </a:lnTo>
                <a:lnTo>
                  <a:pt x="0" y="3825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433891" y="-1426796"/>
            <a:ext cx="4246926" cy="2455496"/>
          </a:xfrm>
          <a:custGeom>
            <a:avLst/>
            <a:gdLst/>
            <a:ahLst/>
            <a:cxnLst/>
            <a:rect l="l" t="t" r="r" b="b"/>
            <a:pathLst>
              <a:path w="4246926" h="2455496">
                <a:moveTo>
                  <a:pt x="0" y="0"/>
                </a:moveTo>
                <a:lnTo>
                  <a:pt x="4246927" y="0"/>
                </a:lnTo>
                <a:lnTo>
                  <a:pt x="4246927" y="2455496"/>
                </a:lnTo>
                <a:lnTo>
                  <a:pt x="0" y="245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805380" y="1601473"/>
            <a:ext cx="15731751" cy="2076617"/>
          </a:xfrm>
          <a:prstGeom prst="rect">
            <a:avLst/>
          </a:prstGeom>
        </p:spPr>
        <p:txBody>
          <a:bodyPr lIns="0" tIns="0" rIns="0" bIns="0" rtlCol="0" anchor="t">
            <a:spAutoFit/>
          </a:bodyPr>
          <a:lstStyle/>
          <a:p>
            <a:pPr algn="ctr">
              <a:lnSpc>
                <a:spcPts val="8191"/>
              </a:lnSpc>
            </a:pPr>
            <a:r>
              <a:rPr lang="en-US" sz="5319">
                <a:solidFill>
                  <a:srgbClr val="FFFFFF"/>
                </a:solidFill>
                <a:latin typeface="Horizon"/>
                <a:ea typeface="Horizon"/>
                <a:cs typeface="Horizon"/>
                <a:sym typeface="Horizon"/>
              </a:rPr>
              <a:t>Exoplanet Habitability Assessment System</a:t>
            </a:r>
          </a:p>
        </p:txBody>
      </p:sp>
      <p:sp>
        <p:nvSpPr>
          <p:cNvPr id="8" name="Freeform 8"/>
          <p:cNvSpPr/>
          <p:nvPr/>
        </p:nvSpPr>
        <p:spPr>
          <a:xfrm flipH="1" flipV="1">
            <a:off x="12869102" y="0"/>
            <a:ext cx="9831279" cy="8229600"/>
          </a:xfrm>
          <a:custGeom>
            <a:avLst/>
            <a:gdLst/>
            <a:ahLst/>
            <a:cxnLst/>
            <a:rect l="l" t="t" r="r" b="b"/>
            <a:pathLst>
              <a:path w="9831279" h="8229600">
                <a:moveTo>
                  <a:pt x="9831279" y="8229600"/>
                </a:moveTo>
                <a:lnTo>
                  <a:pt x="0" y="8229600"/>
                </a:lnTo>
                <a:lnTo>
                  <a:pt x="0" y="0"/>
                </a:lnTo>
                <a:lnTo>
                  <a:pt x="9831279" y="0"/>
                </a:lnTo>
                <a:lnTo>
                  <a:pt x="9831279" y="8229600"/>
                </a:lnTo>
                <a:close/>
              </a:path>
            </a:pathLst>
          </a:custGeom>
          <a:blipFill>
            <a:blip r:embed="rId9"/>
            <a:stretch>
              <a:fillRect/>
            </a:stretch>
          </a:blipFill>
        </p:spPr>
      </p:sp>
      <p:sp>
        <p:nvSpPr>
          <p:cNvPr id="9" name="TextBox 9"/>
          <p:cNvSpPr txBox="1"/>
          <p:nvPr/>
        </p:nvSpPr>
        <p:spPr>
          <a:xfrm>
            <a:off x="4792972" y="4656189"/>
            <a:ext cx="10029190" cy="974621"/>
          </a:xfrm>
          <a:prstGeom prst="rect">
            <a:avLst/>
          </a:prstGeom>
        </p:spPr>
        <p:txBody>
          <a:bodyPr lIns="0" tIns="0" rIns="0" bIns="0" rtlCol="0" anchor="t">
            <a:spAutoFit/>
          </a:bodyPr>
          <a:lstStyle/>
          <a:p>
            <a:pPr algn="ctr">
              <a:lnSpc>
                <a:spcPts val="3488"/>
              </a:lnSpc>
            </a:pPr>
            <a:r>
              <a:rPr lang="en-US" sz="3488" b="1">
                <a:solidFill>
                  <a:srgbClr val="FFFFFF"/>
                </a:solidFill>
                <a:latin typeface="Times New Roman Bold"/>
                <a:ea typeface="Times New Roman Bold"/>
                <a:cs typeface="Times New Roman Bold"/>
                <a:sym typeface="Times New Roman Bold"/>
              </a:rPr>
              <a:t>TEAM MENTOR</a:t>
            </a:r>
          </a:p>
          <a:p>
            <a:pPr algn="ctr">
              <a:lnSpc>
                <a:spcPts val="3488"/>
              </a:lnSpc>
            </a:pPr>
            <a:r>
              <a:rPr lang="en-US" sz="3488">
                <a:solidFill>
                  <a:srgbClr val="FFFFFF"/>
                </a:solidFill>
                <a:latin typeface="Times New Roman"/>
                <a:ea typeface="Times New Roman"/>
                <a:cs typeface="Times New Roman"/>
                <a:sym typeface="Times New Roman"/>
              </a:rPr>
              <a:t> PROF. BHAVANA TIPLE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4054397" y="730813"/>
            <a:ext cx="11728723" cy="671974"/>
          </a:xfrm>
          <a:prstGeom prst="rect">
            <a:avLst/>
          </a:prstGeom>
        </p:spPr>
        <p:txBody>
          <a:bodyPr lIns="0" tIns="0" rIns="0" bIns="0" rtlCol="0" anchor="t">
            <a:spAutoFit/>
          </a:bodyPr>
          <a:lstStyle/>
          <a:p>
            <a:pPr algn="l">
              <a:lnSpc>
                <a:spcPts val="4544"/>
              </a:lnSpc>
            </a:pPr>
            <a:r>
              <a:rPr lang="en-US" sz="4940">
                <a:solidFill>
                  <a:srgbClr val="FFFFFF"/>
                </a:solidFill>
                <a:latin typeface="Horizon"/>
                <a:ea typeface="Horizon"/>
                <a:cs typeface="Horizon"/>
                <a:sym typeface="Horizon"/>
              </a:rPr>
              <a:t>problem statement</a:t>
            </a:r>
          </a:p>
        </p:txBody>
      </p:sp>
      <p:sp>
        <p:nvSpPr>
          <p:cNvPr id="4" name="TextBox 4"/>
          <p:cNvSpPr txBox="1"/>
          <p:nvPr/>
        </p:nvSpPr>
        <p:spPr>
          <a:xfrm>
            <a:off x="1028700" y="1502409"/>
            <a:ext cx="16651291" cy="8784591"/>
          </a:xfrm>
          <a:prstGeom prst="rect">
            <a:avLst/>
          </a:prstGeom>
        </p:spPr>
        <p:txBody>
          <a:bodyPr lIns="0" tIns="0" rIns="0" bIns="0" rtlCol="0" anchor="t">
            <a:spAutoFit/>
          </a:bodyPr>
          <a:lstStyle/>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Space agencies like NASA, ESA, and ISRO face significant challenges in accurately predicting exoplanet habitability due to scattered and limited astronomical data.</a:t>
            </a:r>
          </a:p>
          <a:p>
            <a:pPr algn="just">
              <a:lnSpc>
                <a:spcPts val="4059"/>
              </a:lnSpc>
            </a:pPr>
            <a:endParaRPr lang="en-US" sz="2899">
              <a:solidFill>
                <a:srgbClr val="FFFFFF"/>
              </a:solidFill>
              <a:latin typeface="Times New Roman"/>
              <a:ea typeface="Times New Roman"/>
              <a:cs typeface="Times New Roman"/>
              <a:sym typeface="Times New Roman"/>
            </a:endParaRPr>
          </a:p>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Current detection techniques such as radial velocity, transit photometry, and spectroscopy offer fragmented insights, making it difficult to evaluate an exoplanet’s potential to support life or prioritize candidates for further study. </a:t>
            </a:r>
          </a:p>
          <a:p>
            <a:pPr algn="just">
              <a:lnSpc>
                <a:spcPts val="4059"/>
              </a:lnSpc>
            </a:pPr>
            <a:endParaRPr lang="en-US" sz="2899">
              <a:solidFill>
                <a:srgbClr val="FFFFFF"/>
              </a:solidFill>
              <a:latin typeface="Times New Roman"/>
              <a:ea typeface="Times New Roman"/>
              <a:cs typeface="Times New Roman"/>
              <a:sym typeface="Times New Roman"/>
            </a:endParaRPr>
          </a:p>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Moreover, there is a lack of AI-driven models capable of analyzing multiple planetary factors, predicting habitability scores, and simulating terraformability potential.</a:t>
            </a:r>
          </a:p>
          <a:p>
            <a:pPr algn="just">
              <a:lnSpc>
                <a:spcPts val="4059"/>
              </a:lnSpc>
            </a:pPr>
            <a:endParaRPr lang="en-US" sz="2899">
              <a:solidFill>
                <a:srgbClr val="FFFFFF"/>
              </a:solidFill>
              <a:latin typeface="Times New Roman"/>
              <a:ea typeface="Times New Roman"/>
              <a:cs typeface="Times New Roman"/>
              <a:sym typeface="Times New Roman"/>
            </a:endParaRPr>
          </a:p>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Our project aims to address this gap by developing an AI-powered Exoplanet Habitability Assessment System. Utilizing machine learning, this system will analyze planetary conditions, assess habitability based on various scientific factors, and provide AI-driven insights. </a:t>
            </a:r>
          </a:p>
          <a:p>
            <a:pPr algn="just">
              <a:lnSpc>
                <a:spcPts val="4059"/>
              </a:lnSpc>
            </a:pPr>
            <a:endParaRPr lang="en-US" sz="2899">
              <a:solidFill>
                <a:srgbClr val="FFFFFF"/>
              </a:solidFill>
              <a:latin typeface="Times New Roman"/>
              <a:ea typeface="Times New Roman"/>
              <a:cs typeface="Times New Roman"/>
              <a:sym typeface="Times New Roman"/>
            </a:endParaRPr>
          </a:p>
          <a:p>
            <a:pPr marL="626104" lvl="1" indent="-313052" algn="just">
              <a:lnSpc>
                <a:spcPts val="4059"/>
              </a:lnSpc>
              <a:buFont typeface="Arial"/>
              <a:buChar char="•"/>
            </a:pPr>
            <a:r>
              <a:rPr lang="en-US" sz="2899">
                <a:solidFill>
                  <a:srgbClr val="FFFFFF"/>
                </a:solidFill>
                <a:latin typeface="Times New Roman"/>
                <a:ea typeface="Times New Roman"/>
                <a:cs typeface="Times New Roman"/>
                <a:sym typeface="Times New Roman"/>
              </a:rPr>
              <a:t>This innovative approach will assist astronomers, researchers, and space agencies in making well-informed decisions regarding exoplanet exploration and potential colonization.</a:t>
            </a:r>
          </a:p>
          <a:p>
            <a:pPr algn="just">
              <a:lnSpc>
                <a:spcPts val="4059"/>
              </a:lnSpc>
            </a:pPr>
            <a:endParaRPr lang="en-US" sz="2899">
              <a:solidFill>
                <a:srgbClr val="FFFFFF"/>
              </a:solidFill>
              <a:latin typeface="Times New Roman"/>
              <a:ea typeface="Times New Roman"/>
              <a:cs typeface="Times New Roman"/>
              <a:sym typeface="Times New Roman"/>
            </a:endParaRPr>
          </a:p>
        </p:txBody>
      </p:sp>
      <p:sp>
        <p:nvSpPr>
          <p:cNvPr id="5" name="Freeform 5"/>
          <p:cNvSpPr/>
          <p:nvPr/>
        </p:nvSpPr>
        <p:spPr>
          <a:xfrm>
            <a:off x="-4760592" y="-1752835"/>
            <a:ext cx="7315200" cy="3072384"/>
          </a:xfrm>
          <a:custGeom>
            <a:avLst/>
            <a:gdLst/>
            <a:ahLst/>
            <a:cxnLst/>
            <a:rect l="l" t="t" r="r" b="b"/>
            <a:pathLst>
              <a:path w="7315200" h="3072384">
                <a:moveTo>
                  <a:pt x="0" y="0"/>
                </a:moveTo>
                <a:lnTo>
                  <a:pt x="7315200" y="0"/>
                </a:lnTo>
                <a:lnTo>
                  <a:pt x="7315200" y="3072384"/>
                </a:lnTo>
                <a:lnTo>
                  <a:pt x="0" y="3072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748104" y="9708501"/>
            <a:ext cx="7315200" cy="3072384"/>
          </a:xfrm>
          <a:custGeom>
            <a:avLst/>
            <a:gdLst/>
            <a:ahLst/>
            <a:cxnLst/>
            <a:rect l="l" t="t" r="r" b="b"/>
            <a:pathLst>
              <a:path w="7315200" h="3072384">
                <a:moveTo>
                  <a:pt x="0" y="0"/>
                </a:moveTo>
                <a:lnTo>
                  <a:pt x="7315200" y="0"/>
                </a:lnTo>
                <a:lnTo>
                  <a:pt x="7315200" y="3072384"/>
                </a:lnTo>
                <a:lnTo>
                  <a:pt x="0" y="3072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233321" y="9035956"/>
            <a:ext cx="6495421" cy="6432359"/>
          </a:xfrm>
          <a:custGeom>
            <a:avLst/>
            <a:gdLst/>
            <a:ahLst/>
            <a:cxnLst/>
            <a:rect l="l" t="t" r="r" b="b"/>
            <a:pathLst>
              <a:path w="6495421" h="6432359">
                <a:moveTo>
                  <a:pt x="0" y="0"/>
                </a:moveTo>
                <a:lnTo>
                  <a:pt x="6495422" y="0"/>
                </a:lnTo>
                <a:lnTo>
                  <a:pt x="6495422" y="6432359"/>
                </a:lnTo>
                <a:lnTo>
                  <a:pt x="0" y="6432359"/>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1631519" y="1626183"/>
            <a:ext cx="3830741" cy="3203892"/>
          </a:xfrm>
          <a:custGeom>
            <a:avLst/>
            <a:gdLst/>
            <a:ahLst/>
            <a:cxnLst/>
            <a:rect l="l" t="t" r="r" b="b"/>
            <a:pathLst>
              <a:path w="3830741" h="3203892">
                <a:moveTo>
                  <a:pt x="0" y="0"/>
                </a:moveTo>
                <a:lnTo>
                  <a:pt x="3830741" y="0"/>
                </a:lnTo>
                <a:lnTo>
                  <a:pt x="3830741" y="3203893"/>
                </a:lnTo>
                <a:lnTo>
                  <a:pt x="0" y="3203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77810" y="3383983"/>
            <a:ext cx="3830741" cy="3203892"/>
          </a:xfrm>
          <a:custGeom>
            <a:avLst/>
            <a:gdLst/>
            <a:ahLst/>
            <a:cxnLst/>
            <a:rect l="l" t="t" r="r" b="b"/>
            <a:pathLst>
              <a:path w="3830741" h="3203892">
                <a:moveTo>
                  <a:pt x="0" y="0"/>
                </a:moveTo>
                <a:lnTo>
                  <a:pt x="3830741" y="0"/>
                </a:lnTo>
                <a:lnTo>
                  <a:pt x="3830741" y="3203893"/>
                </a:lnTo>
                <a:lnTo>
                  <a:pt x="0" y="3203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748635">
            <a:off x="12991007" y="-1244101"/>
            <a:ext cx="3534817" cy="2956393"/>
          </a:xfrm>
          <a:custGeom>
            <a:avLst/>
            <a:gdLst/>
            <a:ahLst/>
            <a:cxnLst/>
            <a:rect l="l" t="t" r="r" b="b"/>
            <a:pathLst>
              <a:path w="3534817" h="2956393">
                <a:moveTo>
                  <a:pt x="0" y="0"/>
                </a:moveTo>
                <a:lnTo>
                  <a:pt x="3534818" y="0"/>
                </a:lnTo>
                <a:lnTo>
                  <a:pt x="3534818" y="2956393"/>
                </a:lnTo>
                <a:lnTo>
                  <a:pt x="0" y="2956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9771916">
            <a:off x="7228630" y="8685054"/>
            <a:ext cx="3830741" cy="3203892"/>
          </a:xfrm>
          <a:custGeom>
            <a:avLst/>
            <a:gdLst/>
            <a:ahLst/>
            <a:cxnLst/>
            <a:rect l="l" t="t" r="r" b="b"/>
            <a:pathLst>
              <a:path w="3830741" h="3203892">
                <a:moveTo>
                  <a:pt x="0" y="0"/>
                </a:moveTo>
                <a:lnTo>
                  <a:pt x="3830740" y="0"/>
                </a:lnTo>
                <a:lnTo>
                  <a:pt x="3830740"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236408" y="944142"/>
            <a:ext cx="11815183" cy="822960"/>
          </a:xfrm>
          <a:prstGeom prst="rect">
            <a:avLst/>
          </a:prstGeom>
        </p:spPr>
        <p:txBody>
          <a:bodyPr lIns="0" tIns="0" rIns="0" bIns="0" rtlCol="0" anchor="t">
            <a:spAutoFit/>
          </a:bodyPr>
          <a:lstStyle/>
          <a:p>
            <a:pPr algn="ctr">
              <a:lnSpc>
                <a:spcPts val="5520"/>
              </a:lnSpc>
            </a:pPr>
            <a:r>
              <a:rPr lang="en-US" sz="6000">
                <a:solidFill>
                  <a:srgbClr val="FFFFFF"/>
                </a:solidFill>
                <a:latin typeface="Horizon"/>
                <a:ea typeface="Horizon"/>
                <a:cs typeface="Horizon"/>
                <a:sym typeface="Horizon"/>
              </a:rPr>
              <a:t>overview</a:t>
            </a:r>
          </a:p>
        </p:txBody>
      </p:sp>
      <p:sp>
        <p:nvSpPr>
          <p:cNvPr id="8" name="TextBox 8"/>
          <p:cNvSpPr txBox="1"/>
          <p:nvPr/>
        </p:nvSpPr>
        <p:spPr>
          <a:xfrm>
            <a:off x="1292807" y="2017373"/>
            <a:ext cx="15966493" cy="8270240"/>
          </a:xfrm>
          <a:prstGeom prst="rect">
            <a:avLst/>
          </a:prstGeom>
        </p:spPr>
        <p:txBody>
          <a:bodyPr lIns="0" tIns="0" rIns="0" bIns="0" rtlCol="0" anchor="t">
            <a:spAutoFit/>
          </a:bodyPr>
          <a:lstStyle/>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Our project, AI-Powered Exoplanet Habitability Assessment System, harnesses the power of AI and machine learning to analyze exoplanetary data and predict habitability. </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By integrating real-time astronomical data, the system evaluates critical planetary factors such as atmosphere, temperature, radiation levels, and the probability of liquid water.</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It provides AI-driven reasoning to explain habitability scores and assesses terraformability potential, offering a groundbreaking approach to exoplanet analysis. </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Unlike traditional methods, our system delivers a comprehensive, automated, and scientifically robust assessment, enabling space agencies, researchers, and astronomers to efficiently prioritize exoplanets for further study and potential colonization. </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This data-driven approach enhances exploration efforts, making the search for habitable worlds more precise and effective.</a:t>
            </a:r>
          </a:p>
          <a:p>
            <a:pPr algn="just">
              <a:lnSpc>
                <a:spcPts val="4060"/>
              </a:lnSpc>
            </a:pPr>
            <a:endParaRPr lang="en-US" sz="2900">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106530" y="-1738108"/>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9771916">
            <a:off x="8861076" y="8685054"/>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577110" y="816551"/>
            <a:ext cx="6501658" cy="822960"/>
          </a:xfrm>
          <a:prstGeom prst="rect">
            <a:avLst/>
          </a:prstGeom>
        </p:spPr>
        <p:txBody>
          <a:bodyPr lIns="0" tIns="0" rIns="0" bIns="0" rtlCol="0" anchor="t">
            <a:spAutoFit/>
          </a:bodyPr>
          <a:lstStyle/>
          <a:p>
            <a:pPr algn="l">
              <a:lnSpc>
                <a:spcPts val="5520"/>
              </a:lnSpc>
            </a:pPr>
            <a:r>
              <a:rPr lang="en-US" sz="6000">
                <a:solidFill>
                  <a:srgbClr val="FFFFFF"/>
                </a:solidFill>
                <a:latin typeface="Horizon"/>
                <a:ea typeface="Horizon"/>
                <a:cs typeface="Horizon"/>
                <a:sym typeface="Horizon"/>
              </a:rPr>
              <a:t>solution</a:t>
            </a:r>
          </a:p>
        </p:txBody>
      </p:sp>
      <p:sp>
        <p:nvSpPr>
          <p:cNvPr id="6" name="TextBox 6"/>
          <p:cNvSpPr txBox="1"/>
          <p:nvPr/>
        </p:nvSpPr>
        <p:spPr>
          <a:xfrm>
            <a:off x="644351" y="1525211"/>
            <a:ext cx="16999298" cy="8784590"/>
          </a:xfrm>
          <a:prstGeom prst="rect">
            <a:avLst/>
          </a:prstGeom>
        </p:spPr>
        <p:txBody>
          <a:bodyPr lIns="0" tIns="0" rIns="0" bIns="0" rtlCol="0" anchor="t">
            <a:spAutoFit/>
          </a:bodyPr>
          <a:lstStyle/>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Our AI-Powered Exoplanet Habitability Assessment System helps scientists study exoplanets using machine learning (ML) and AI. It collects real-time data from NASA, ESA, TESS, and JWST to analyze key factors like atmosphere, temperature, water presence, radiation, and magnetic field strength.</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Using XGBoost, Neural Networks, and Anomaly Detection, the system calculates a habitability score, predicting how likely a planet is to support life. It also includes an AI-driven Terraformability Analysis, which suggests ways to make planets more suitable for humans.</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Unlike traditional methods like radial velocity, transit photometry, and spectroscopy, which give limited and scattered data, our system combines all factors into a clear AI-based model. It also has a GPT-based astrophysics explanation engine that provides real-time insights, helping astronomers understand the results.</a:t>
            </a:r>
          </a:p>
          <a:p>
            <a:pPr algn="just">
              <a:lnSpc>
                <a:spcPts val="4060"/>
              </a:lnSpc>
            </a:pPr>
            <a:endParaRPr lang="en-US" sz="2900">
              <a:solidFill>
                <a:srgbClr val="FFFFFF"/>
              </a:solidFill>
              <a:latin typeface="Times New Roman"/>
              <a:ea typeface="Times New Roman"/>
              <a:cs typeface="Times New Roman"/>
              <a:sym typeface="Times New Roman"/>
            </a:endParaRPr>
          </a:p>
          <a:p>
            <a:pPr marL="626111" lvl="1" indent="-313055" algn="just">
              <a:lnSpc>
                <a:spcPts val="4060"/>
              </a:lnSpc>
              <a:buFont typeface="Arial"/>
              <a:buChar char="•"/>
            </a:pPr>
            <a:r>
              <a:rPr lang="en-US" sz="2900">
                <a:solidFill>
                  <a:srgbClr val="FFFFFF"/>
                </a:solidFill>
                <a:latin typeface="Times New Roman"/>
                <a:ea typeface="Times New Roman"/>
                <a:cs typeface="Times New Roman"/>
                <a:sym typeface="Times New Roman"/>
              </a:rPr>
              <a:t>With this automated and data-driven approach, researchers, space agencies, and private space companies can easily identify and prioritize exoplanets for future exploration, speeding up discoveries and preparing for possible human settlement.</a:t>
            </a:r>
          </a:p>
          <a:p>
            <a:pPr algn="just">
              <a:lnSpc>
                <a:spcPts val="4060"/>
              </a:lnSpc>
            </a:pPr>
            <a:endParaRPr lang="en-US" sz="2900">
              <a:solidFill>
                <a:srgbClr val="FFFFFF"/>
              </a:solidFill>
              <a:latin typeface="Times New Roman"/>
              <a:ea typeface="Times New Roman"/>
              <a:cs typeface="Times New Roman"/>
              <a:sym typeface="Times New Roman"/>
            </a:endParaRPr>
          </a:p>
        </p:txBody>
      </p:sp>
      <p:sp>
        <p:nvSpPr>
          <p:cNvPr id="7" name="Freeform 7"/>
          <p:cNvSpPr/>
          <p:nvPr/>
        </p:nvSpPr>
        <p:spPr>
          <a:xfrm>
            <a:off x="16648043" y="-872232"/>
            <a:ext cx="3279913" cy="2057400"/>
          </a:xfrm>
          <a:custGeom>
            <a:avLst/>
            <a:gdLst/>
            <a:ahLst/>
            <a:cxnLst/>
            <a:rect l="l" t="t" r="r" b="b"/>
            <a:pathLst>
              <a:path w="3279913" h="2057400">
                <a:moveTo>
                  <a:pt x="0" y="0"/>
                </a:moveTo>
                <a:lnTo>
                  <a:pt x="3279914" y="0"/>
                </a:lnTo>
                <a:lnTo>
                  <a:pt x="3279914"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271816" y="1161943"/>
            <a:ext cx="7872184" cy="931811"/>
          </a:xfrm>
          <a:prstGeom prst="rect">
            <a:avLst/>
          </a:prstGeom>
        </p:spPr>
        <p:txBody>
          <a:bodyPr lIns="0" tIns="0" rIns="0" bIns="0" rtlCol="0" anchor="t">
            <a:spAutoFit/>
          </a:bodyPr>
          <a:lstStyle/>
          <a:p>
            <a:pPr algn="ctr">
              <a:lnSpc>
                <a:spcPts val="3398"/>
              </a:lnSpc>
            </a:pPr>
            <a:r>
              <a:rPr lang="en-US" sz="3694">
                <a:solidFill>
                  <a:srgbClr val="FFFFFF"/>
                </a:solidFill>
                <a:latin typeface="Horizon"/>
                <a:ea typeface="Horizon"/>
                <a:cs typeface="Horizon"/>
                <a:sym typeface="Horizon"/>
              </a:rPr>
              <a:t>USP  (Unique Selling Proposition)</a:t>
            </a:r>
          </a:p>
        </p:txBody>
      </p:sp>
      <p:sp>
        <p:nvSpPr>
          <p:cNvPr id="4" name="TextBox 4"/>
          <p:cNvSpPr txBox="1"/>
          <p:nvPr/>
        </p:nvSpPr>
        <p:spPr>
          <a:xfrm>
            <a:off x="967314" y="2227159"/>
            <a:ext cx="8481188" cy="7656674"/>
          </a:xfrm>
          <a:prstGeom prst="rect">
            <a:avLst/>
          </a:prstGeom>
        </p:spPr>
        <p:txBody>
          <a:bodyPr lIns="0" tIns="0" rIns="0" bIns="0" rtlCol="0" anchor="t">
            <a:spAutoFit/>
          </a:bodyPr>
          <a:lstStyle/>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AI-Driven Habitability Scoring</a:t>
            </a:r>
            <a:r>
              <a:rPr lang="en-US" sz="2681">
                <a:solidFill>
                  <a:srgbClr val="FFFFFF"/>
                </a:solidFill>
                <a:latin typeface="Times New Roman"/>
                <a:ea typeface="Times New Roman"/>
                <a:cs typeface="Times New Roman"/>
                <a:sym typeface="Times New Roman"/>
              </a:rPr>
              <a:t> – Uses ML, AI reasoning, and real-time data for precise exoplanet assessment.</a:t>
            </a:r>
          </a:p>
          <a:p>
            <a:pPr algn="l">
              <a:lnSpc>
                <a:spcPts val="3753"/>
              </a:lnSpc>
            </a:pPr>
            <a:endParaRPr lang="en-US" sz="2681">
              <a:solidFill>
                <a:srgbClr val="FFFFFF"/>
              </a:solidFill>
              <a:latin typeface="Times New Roman"/>
              <a:ea typeface="Times New Roman"/>
              <a:cs typeface="Times New Roman"/>
              <a:sym typeface="Times New Roman"/>
            </a:endParaRPr>
          </a:p>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Terraformability Simulation</a:t>
            </a:r>
            <a:r>
              <a:rPr lang="en-US" sz="2681">
                <a:solidFill>
                  <a:srgbClr val="FFFFFF"/>
                </a:solidFill>
                <a:latin typeface="Times New Roman"/>
                <a:ea typeface="Times New Roman"/>
                <a:cs typeface="Times New Roman"/>
                <a:sym typeface="Times New Roman"/>
              </a:rPr>
              <a:t> – Predicts engineering solutions to make exoplanets habitable.</a:t>
            </a:r>
          </a:p>
          <a:p>
            <a:pPr algn="l">
              <a:lnSpc>
                <a:spcPts val="3753"/>
              </a:lnSpc>
            </a:pPr>
            <a:endParaRPr lang="en-US" sz="2681">
              <a:solidFill>
                <a:srgbClr val="FFFFFF"/>
              </a:solidFill>
              <a:latin typeface="Times New Roman"/>
              <a:ea typeface="Times New Roman"/>
              <a:cs typeface="Times New Roman"/>
              <a:sym typeface="Times New Roman"/>
            </a:endParaRPr>
          </a:p>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Real-Time Scientific Reasoning</a:t>
            </a:r>
            <a:r>
              <a:rPr lang="en-US" sz="2681">
                <a:solidFill>
                  <a:srgbClr val="FFFFFF"/>
                </a:solidFill>
                <a:latin typeface="Times New Roman"/>
                <a:ea typeface="Times New Roman"/>
                <a:cs typeface="Times New Roman"/>
                <a:sym typeface="Times New Roman"/>
              </a:rPr>
              <a:t> – GPT-powered engine provides deep astrophysical insights.</a:t>
            </a:r>
          </a:p>
          <a:p>
            <a:pPr algn="l">
              <a:lnSpc>
                <a:spcPts val="3753"/>
              </a:lnSpc>
            </a:pPr>
            <a:endParaRPr lang="en-US" sz="2681">
              <a:solidFill>
                <a:srgbClr val="FFFFFF"/>
              </a:solidFill>
              <a:latin typeface="Times New Roman"/>
              <a:ea typeface="Times New Roman"/>
              <a:cs typeface="Times New Roman"/>
              <a:sym typeface="Times New Roman"/>
            </a:endParaRPr>
          </a:p>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Multi-Source Data Integration</a:t>
            </a:r>
            <a:r>
              <a:rPr lang="en-US" sz="2681">
                <a:solidFill>
                  <a:srgbClr val="FFFFFF"/>
                </a:solidFill>
                <a:latin typeface="Times New Roman"/>
                <a:ea typeface="Times New Roman"/>
                <a:cs typeface="Times New Roman"/>
                <a:sym typeface="Times New Roman"/>
              </a:rPr>
              <a:t> – Combines data from NASA, ESA, JWST, and more for a complete analysis.</a:t>
            </a:r>
          </a:p>
          <a:p>
            <a:pPr algn="l">
              <a:lnSpc>
                <a:spcPts val="3753"/>
              </a:lnSpc>
            </a:pPr>
            <a:endParaRPr lang="en-US" sz="2681">
              <a:solidFill>
                <a:srgbClr val="FFFFFF"/>
              </a:solidFill>
              <a:latin typeface="Times New Roman"/>
              <a:ea typeface="Times New Roman"/>
              <a:cs typeface="Times New Roman"/>
              <a:sym typeface="Times New Roman"/>
            </a:endParaRPr>
          </a:p>
          <a:p>
            <a:pPr marL="578862" lvl="1" indent="-289431" algn="l">
              <a:lnSpc>
                <a:spcPts val="3753"/>
              </a:lnSpc>
              <a:buFont typeface="Arial"/>
              <a:buChar char="•"/>
            </a:pPr>
            <a:r>
              <a:rPr lang="en-US" sz="2681" b="1">
                <a:solidFill>
                  <a:srgbClr val="FFFFFF"/>
                </a:solidFill>
                <a:latin typeface="Times New Roman Bold"/>
                <a:ea typeface="Times New Roman Bold"/>
                <a:cs typeface="Times New Roman Bold"/>
                <a:sym typeface="Times New Roman Bold"/>
              </a:rPr>
              <a:t>Automated &amp; Scalable</a:t>
            </a:r>
            <a:r>
              <a:rPr lang="en-US" sz="2681">
                <a:solidFill>
                  <a:srgbClr val="FFFFFF"/>
                </a:solidFill>
                <a:latin typeface="Times New Roman"/>
                <a:ea typeface="Times New Roman"/>
                <a:cs typeface="Times New Roman"/>
                <a:sym typeface="Times New Roman"/>
              </a:rPr>
              <a:t> – Reduces manual efforts, making exoplanet research faster and more efficient.</a:t>
            </a:r>
          </a:p>
        </p:txBody>
      </p:sp>
      <p:sp>
        <p:nvSpPr>
          <p:cNvPr id="5" name="TextBox 5"/>
          <p:cNvSpPr txBox="1"/>
          <p:nvPr/>
        </p:nvSpPr>
        <p:spPr>
          <a:xfrm>
            <a:off x="9755060" y="2217634"/>
            <a:ext cx="7872184" cy="7330313"/>
          </a:xfrm>
          <a:prstGeom prst="rect">
            <a:avLst/>
          </a:prstGeom>
        </p:spPr>
        <p:txBody>
          <a:bodyPr lIns="0" tIns="0" rIns="0" bIns="0" rtlCol="0" anchor="t">
            <a:spAutoFit/>
          </a:bodyPr>
          <a:lstStyle/>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Accelerates Space Research </a:t>
            </a:r>
            <a:r>
              <a:rPr lang="en-US" sz="2779">
                <a:solidFill>
                  <a:srgbClr val="FFFFFF"/>
                </a:solidFill>
                <a:latin typeface="Times New Roman"/>
                <a:ea typeface="Times New Roman"/>
                <a:cs typeface="Times New Roman"/>
                <a:sym typeface="Times New Roman"/>
              </a:rPr>
              <a:t>– Helps identify and prioritize exoplanets for exploration.</a:t>
            </a:r>
          </a:p>
          <a:p>
            <a:pPr algn="just">
              <a:lnSpc>
                <a:spcPts val="3891"/>
              </a:lnSpc>
            </a:pPr>
            <a:endParaRPr lang="en-US" sz="2779">
              <a:solidFill>
                <a:srgbClr val="FFFFFF"/>
              </a:solidFill>
              <a:latin typeface="Times New Roman"/>
              <a:ea typeface="Times New Roman"/>
              <a:cs typeface="Times New Roman"/>
              <a:sym typeface="Times New Roman"/>
            </a:endParaRPr>
          </a:p>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Enhances Decision-Making</a:t>
            </a:r>
            <a:r>
              <a:rPr lang="en-US" sz="2779">
                <a:solidFill>
                  <a:srgbClr val="FFFFFF"/>
                </a:solidFill>
                <a:latin typeface="Times New Roman"/>
                <a:ea typeface="Times New Roman"/>
                <a:cs typeface="Times New Roman"/>
                <a:sym typeface="Times New Roman"/>
              </a:rPr>
              <a:t> – Delivers AI-driven insights for astronomers and space agencies.</a:t>
            </a:r>
          </a:p>
          <a:p>
            <a:pPr algn="just">
              <a:lnSpc>
                <a:spcPts val="3891"/>
              </a:lnSpc>
            </a:pPr>
            <a:endParaRPr lang="en-US" sz="2779">
              <a:solidFill>
                <a:srgbClr val="FFFFFF"/>
              </a:solidFill>
              <a:latin typeface="Times New Roman"/>
              <a:ea typeface="Times New Roman"/>
              <a:cs typeface="Times New Roman"/>
              <a:sym typeface="Times New Roman"/>
            </a:endParaRPr>
          </a:p>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Innovative &amp; Future-Ready</a:t>
            </a:r>
            <a:r>
              <a:rPr lang="en-US" sz="2779">
                <a:solidFill>
                  <a:srgbClr val="FFFFFF"/>
                </a:solidFill>
                <a:latin typeface="Times New Roman"/>
                <a:ea typeface="Times New Roman"/>
                <a:cs typeface="Times New Roman"/>
                <a:sym typeface="Times New Roman"/>
              </a:rPr>
              <a:t> – Transforms raw data into actionable habitability predictions.</a:t>
            </a:r>
          </a:p>
          <a:p>
            <a:pPr algn="just">
              <a:lnSpc>
                <a:spcPts val="3891"/>
              </a:lnSpc>
            </a:pPr>
            <a:endParaRPr lang="en-US" sz="2779">
              <a:solidFill>
                <a:srgbClr val="FFFFFF"/>
              </a:solidFill>
              <a:latin typeface="Times New Roman"/>
              <a:ea typeface="Times New Roman"/>
              <a:cs typeface="Times New Roman"/>
              <a:sym typeface="Times New Roman"/>
            </a:endParaRPr>
          </a:p>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Supports Terraforming Research</a:t>
            </a:r>
            <a:r>
              <a:rPr lang="en-US" sz="2779">
                <a:solidFill>
                  <a:srgbClr val="FFFFFF"/>
                </a:solidFill>
                <a:latin typeface="Times New Roman"/>
                <a:ea typeface="Times New Roman"/>
                <a:cs typeface="Times New Roman"/>
                <a:sym typeface="Times New Roman"/>
              </a:rPr>
              <a:t> – Identifies planets with potential for human habitation.</a:t>
            </a:r>
          </a:p>
          <a:p>
            <a:pPr algn="just">
              <a:lnSpc>
                <a:spcPts val="3891"/>
              </a:lnSpc>
            </a:pPr>
            <a:endParaRPr lang="en-US" sz="2779">
              <a:solidFill>
                <a:srgbClr val="FFFFFF"/>
              </a:solidFill>
              <a:latin typeface="Times New Roman"/>
              <a:ea typeface="Times New Roman"/>
              <a:cs typeface="Times New Roman"/>
              <a:sym typeface="Times New Roman"/>
            </a:endParaRPr>
          </a:p>
          <a:p>
            <a:pPr marL="600201" lvl="1" indent="-300100" algn="just">
              <a:lnSpc>
                <a:spcPts val="3891"/>
              </a:lnSpc>
              <a:buFont typeface="Arial"/>
              <a:buChar char="•"/>
            </a:pPr>
            <a:r>
              <a:rPr lang="en-US" sz="2779" b="1">
                <a:solidFill>
                  <a:srgbClr val="FFFFFF"/>
                </a:solidFill>
                <a:latin typeface="Times New Roman Bold"/>
                <a:ea typeface="Times New Roman Bold"/>
                <a:cs typeface="Times New Roman Bold"/>
                <a:sym typeface="Times New Roman Bold"/>
              </a:rPr>
              <a:t>Scientific &amp; Commercial Impact </a:t>
            </a:r>
            <a:r>
              <a:rPr lang="en-US" sz="2779">
                <a:solidFill>
                  <a:srgbClr val="FFFFFF"/>
                </a:solidFill>
                <a:latin typeface="Times New Roman"/>
                <a:ea typeface="Times New Roman"/>
                <a:cs typeface="Times New Roman"/>
                <a:sym typeface="Times New Roman"/>
              </a:rPr>
              <a:t>– Valuable for research institutions, space agencies, and private space firms.</a:t>
            </a:r>
          </a:p>
        </p:txBody>
      </p:sp>
      <p:sp>
        <p:nvSpPr>
          <p:cNvPr id="6" name="Freeform 6"/>
          <p:cNvSpPr/>
          <p:nvPr/>
        </p:nvSpPr>
        <p:spPr>
          <a:xfrm rot="1748635">
            <a:off x="6868469" y="-1601946"/>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9771916">
            <a:off x="7379348" y="8887644"/>
            <a:ext cx="3830741" cy="3203892"/>
          </a:xfrm>
          <a:custGeom>
            <a:avLst/>
            <a:gdLst/>
            <a:ahLst/>
            <a:cxnLst/>
            <a:rect l="l" t="t" r="r" b="b"/>
            <a:pathLst>
              <a:path w="3830741" h="3203892">
                <a:moveTo>
                  <a:pt x="0" y="0"/>
                </a:moveTo>
                <a:lnTo>
                  <a:pt x="3830741" y="0"/>
                </a:lnTo>
                <a:lnTo>
                  <a:pt x="3830741" y="3203893"/>
                </a:lnTo>
                <a:lnTo>
                  <a:pt x="0" y="3203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19939">
            <a:off x="-1697384" y="4714465"/>
            <a:ext cx="2891855" cy="3681608"/>
          </a:xfrm>
          <a:custGeom>
            <a:avLst/>
            <a:gdLst/>
            <a:ahLst/>
            <a:cxnLst/>
            <a:rect l="l" t="t" r="r" b="b"/>
            <a:pathLst>
              <a:path w="2891855" h="3681608">
                <a:moveTo>
                  <a:pt x="0" y="0"/>
                </a:moveTo>
                <a:lnTo>
                  <a:pt x="2891856" y="0"/>
                </a:lnTo>
                <a:lnTo>
                  <a:pt x="2891856" y="3681608"/>
                </a:lnTo>
                <a:lnTo>
                  <a:pt x="0" y="3681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27771" y="1076325"/>
            <a:ext cx="7872184" cy="507774"/>
          </a:xfrm>
          <a:prstGeom prst="rect">
            <a:avLst/>
          </a:prstGeom>
        </p:spPr>
        <p:txBody>
          <a:bodyPr lIns="0" tIns="0" rIns="0" bIns="0" rtlCol="0" anchor="t">
            <a:spAutoFit/>
          </a:bodyPr>
          <a:lstStyle/>
          <a:p>
            <a:pPr algn="ctr">
              <a:lnSpc>
                <a:spcPts val="3398"/>
              </a:lnSpc>
            </a:pPr>
            <a:r>
              <a:rPr lang="en-US" sz="3694">
                <a:solidFill>
                  <a:srgbClr val="FFFFFF"/>
                </a:solidFill>
                <a:latin typeface="Horizon"/>
                <a:ea typeface="Horizon"/>
                <a:cs typeface="Horizon"/>
                <a:sym typeface="Horizon"/>
              </a:rPr>
              <a:t>Key Benefits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597479" y="3541554"/>
            <a:ext cx="3830741" cy="3203892"/>
          </a:xfrm>
          <a:custGeom>
            <a:avLst/>
            <a:gdLst/>
            <a:ahLst/>
            <a:cxnLst/>
            <a:rect l="l" t="t" r="r" b="b"/>
            <a:pathLst>
              <a:path w="3830741" h="3203892">
                <a:moveTo>
                  <a:pt x="0" y="0"/>
                </a:moveTo>
                <a:lnTo>
                  <a:pt x="3830741" y="0"/>
                </a:lnTo>
                <a:lnTo>
                  <a:pt x="3830741"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748635">
            <a:off x="7228630" y="-1843068"/>
            <a:ext cx="3830741" cy="3203892"/>
          </a:xfrm>
          <a:custGeom>
            <a:avLst/>
            <a:gdLst/>
            <a:ahLst/>
            <a:cxnLst/>
            <a:rect l="l" t="t" r="r" b="b"/>
            <a:pathLst>
              <a:path w="3830741" h="3203892">
                <a:moveTo>
                  <a:pt x="0" y="0"/>
                </a:moveTo>
                <a:lnTo>
                  <a:pt x="3830740" y="0"/>
                </a:lnTo>
                <a:lnTo>
                  <a:pt x="3830740"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771916">
            <a:off x="7228630" y="8685054"/>
            <a:ext cx="3830741" cy="3203892"/>
          </a:xfrm>
          <a:custGeom>
            <a:avLst/>
            <a:gdLst/>
            <a:ahLst/>
            <a:cxnLst/>
            <a:rect l="l" t="t" r="r" b="b"/>
            <a:pathLst>
              <a:path w="3830741" h="3203892">
                <a:moveTo>
                  <a:pt x="0" y="0"/>
                </a:moveTo>
                <a:lnTo>
                  <a:pt x="3830740" y="0"/>
                </a:lnTo>
                <a:lnTo>
                  <a:pt x="3830740" y="3203892"/>
                </a:lnTo>
                <a:lnTo>
                  <a:pt x="0" y="3203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428179" y="937805"/>
            <a:ext cx="15055605" cy="568454"/>
          </a:xfrm>
          <a:prstGeom prst="rect">
            <a:avLst/>
          </a:prstGeom>
        </p:spPr>
        <p:txBody>
          <a:bodyPr lIns="0" tIns="0" rIns="0" bIns="0" rtlCol="0" anchor="t">
            <a:spAutoFit/>
          </a:bodyPr>
          <a:lstStyle/>
          <a:p>
            <a:pPr algn="l">
              <a:lnSpc>
                <a:spcPts val="3864"/>
              </a:lnSpc>
            </a:pPr>
            <a:r>
              <a:rPr lang="en-US" sz="4200">
                <a:solidFill>
                  <a:srgbClr val="FFFFFF"/>
                </a:solidFill>
                <a:latin typeface="Horizon"/>
                <a:ea typeface="Horizon"/>
                <a:cs typeface="Horizon"/>
                <a:sym typeface="Horizon"/>
              </a:rPr>
              <a:t>Business Model &amp; Growth Plan</a:t>
            </a:r>
          </a:p>
        </p:txBody>
      </p:sp>
      <p:sp>
        <p:nvSpPr>
          <p:cNvPr id="7" name="TextBox 7"/>
          <p:cNvSpPr txBox="1"/>
          <p:nvPr/>
        </p:nvSpPr>
        <p:spPr>
          <a:xfrm>
            <a:off x="770836" y="1976512"/>
            <a:ext cx="8782466" cy="2971166"/>
          </a:xfrm>
          <a:prstGeom prst="rect">
            <a:avLst/>
          </a:prstGeom>
        </p:spPr>
        <p:txBody>
          <a:bodyPr lIns="0" tIns="0" rIns="0" bIns="0" rtlCol="0" anchor="t">
            <a:spAutoFit/>
          </a:bodyPr>
          <a:lstStyle/>
          <a:p>
            <a:pPr algn="just">
              <a:lnSpc>
                <a:spcPts val="4199"/>
              </a:lnSpc>
            </a:pPr>
            <a:r>
              <a:rPr lang="en-US" sz="2999" b="1">
                <a:solidFill>
                  <a:srgbClr val="FFFFFF"/>
                </a:solidFill>
                <a:latin typeface="Times New Roman Bold"/>
                <a:ea typeface="Times New Roman Bold"/>
                <a:cs typeface="Times New Roman Bold"/>
                <a:sym typeface="Times New Roman Bold"/>
              </a:rPr>
              <a:t>SaaS-Based Exoplanet Analysis:</a:t>
            </a:r>
          </a:p>
          <a:p>
            <a:pPr algn="just">
              <a:lnSpc>
                <a:spcPts val="3219"/>
              </a:lnSpc>
            </a:pPr>
            <a:r>
              <a:rPr lang="en-US" sz="2299">
                <a:solidFill>
                  <a:srgbClr val="FFFFFF"/>
                </a:solidFill>
                <a:latin typeface="Times New Roman"/>
                <a:ea typeface="Times New Roman"/>
                <a:cs typeface="Times New Roman"/>
                <a:sym typeface="Times New Roman"/>
              </a:rPr>
              <a:t>Our AI-Powered Exoplanet Habitability Assessment System is a cloud-based SaaS platform that allows space agencies, researchers, universities, and private space firms to evaluate exoplanet habitability without needing advanced hardware—making AI-driven research more accessible.</a:t>
            </a:r>
          </a:p>
          <a:p>
            <a:pPr algn="just">
              <a:lnSpc>
                <a:spcPts val="3219"/>
              </a:lnSpc>
            </a:pPr>
            <a:endParaRPr lang="en-US" sz="2299">
              <a:solidFill>
                <a:srgbClr val="FFFFFF"/>
              </a:solidFill>
              <a:latin typeface="Times New Roman"/>
              <a:ea typeface="Times New Roman"/>
              <a:cs typeface="Times New Roman"/>
              <a:sym typeface="Times New Roman"/>
            </a:endParaRPr>
          </a:p>
        </p:txBody>
      </p:sp>
      <p:sp>
        <p:nvSpPr>
          <p:cNvPr id="8" name="TextBox 8"/>
          <p:cNvSpPr txBox="1"/>
          <p:nvPr/>
        </p:nvSpPr>
        <p:spPr>
          <a:xfrm>
            <a:off x="770836" y="5359436"/>
            <a:ext cx="8782466" cy="4386581"/>
          </a:xfrm>
          <a:prstGeom prst="rect">
            <a:avLst/>
          </a:prstGeom>
        </p:spPr>
        <p:txBody>
          <a:bodyPr lIns="0" tIns="0" rIns="0" bIns="0" rtlCol="0" anchor="t">
            <a:spAutoFit/>
          </a:bodyPr>
          <a:lstStyle/>
          <a:p>
            <a:pPr algn="just">
              <a:lnSpc>
                <a:spcPts val="4479"/>
              </a:lnSpc>
            </a:pPr>
            <a:r>
              <a:rPr lang="en-US" sz="3199" b="1">
                <a:solidFill>
                  <a:srgbClr val="FFFFFF"/>
                </a:solidFill>
                <a:latin typeface="Times New Roman Bold"/>
                <a:ea typeface="Times New Roman Bold"/>
                <a:cs typeface="Times New Roman Bold"/>
                <a:sym typeface="Times New Roman Bold"/>
              </a:rPr>
              <a:t>Growth Strategy &amp; Future Commercialization</a:t>
            </a:r>
          </a:p>
          <a:p>
            <a:pPr algn="just">
              <a:lnSpc>
                <a:spcPts val="3359"/>
              </a:lnSpc>
            </a:pPr>
            <a:r>
              <a:rPr lang="en-US" sz="2399">
                <a:solidFill>
                  <a:srgbClr val="FFFFFF"/>
                </a:solidFill>
                <a:latin typeface="Times New Roman"/>
                <a:ea typeface="Times New Roman"/>
                <a:cs typeface="Times New Roman"/>
                <a:sym typeface="Times New Roman"/>
              </a:rPr>
              <a:t>🔹 Phase 1 (Years 1-2) – Build partnerships with space agencies &amp; universities; enhance AI precision.</a:t>
            </a:r>
          </a:p>
          <a:p>
            <a:pPr algn="just">
              <a:lnSpc>
                <a:spcPts val="3359"/>
              </a:lnSpc>
            </a:pPr>
            <a:r>
              <a:rPr lang="en-US" sz="2399">
                <a:solidFill>
                  <a:srgbClr val="FFFFFF"/>
                </a:solidFill>
                <a:latin typeface="Times New Roman"/>
                <a:ea typeface="Times New Roman"/>
                <a:cs typeface="Times New Roman"/>
                <a:sym typeface="Times New Roman"/>
              </a:rPr>
              <a:t> 🔹 Phase 2 (Year 3) – Expand to global markets, collaborating with private space firms &amp; institutions.</a:t>
            </a:r>
          </a:p>
          <a:p>
            <a:pPr algn="just">
              <a:lnSpc>
                <a:spcPts val="3359"/>
              </a:lnSpc>
            </a:pPr>
            <a:r>
              <a:rPr lang="en-US" sz="2399">
                <a:solidFill>
                  <a:srgbClr val="FFFFFF"/>
                </a:solidFill>
                <a:latin typeface="Times New Roman"/>
                <a:ea typeface="Times New Roman"/>
                <a:cs typeface="Times New Roman"/>
                <a:sym typeface="Times New Roman"/>
              </a:rPr>
              <a:t> 🔹 Phase 3 (Year 4) – Introduce Terraformability Simulations for advanced habitability insights.</a:t>
            </a:r>
          </a:p>
          <a:p>
            <a:pPr algn="just">
              <a:lnSpc>
                <a:spcPts val="3359"/>
              </a:lnSpc>
            </a:pPr>
            <a:r>
              <a:rPr lang="en-US" sz="2399">
                <a:solidFill>
                  <a:srgbClr val="FFFFFF"/>
                </a:solidFill>
                <a:latin typeface="Times New Roman"/>
                <a:ea typeface="Times New Roman"/>
                <a:cs typeface="Times New Roman"/>
                <a:sym typeface="Times New Roman"/>
              </a:rPr>
              <a:t> 🔹 Phase 4 (Year 5) – Integrate Quantum AI for ultra-fast assessments, setting a new industry benchmark.</a:t>
            </a:r>
          </a:p>
          <a:p>
            <a:pPr algn="just">
              <a:lnSpc>
                <a:spcPts val="3359"/>
              </a:lnSpc>
            </a:pPr>
            <a:endParaRPr lang="en-US" sz="2399">
              <a:solidFill>
                <a:srgbClr val="FFFFFF"/>
              </a:solidFill>
              <a:latin typeface="Times New Roman"/>
              <a:ea typeface="Times New Roman"/>
              <a:cs typeface="Times New Roman"/>
              <a:sym typeface="Times New Roman"/>
            </a:endParaRPr>
          </a:p>
        </p:txBody>
      </p:sp>
      <p:sp>
        <p:nvSpPr>
          <p:cNvPr id="9" name="TextBox 9"/>
          <p:cNvSpPr txBox="1"/>
          <p:nvPr/>
        </p:nvSpPr>
        <p:spPr>
          <a:xfrm>
            <a:off x="10629627" y="1947937"/>
            <a:ext cx="7172598" cy="7231181"/>
          </a:xfrm>
          <a:prstGeom prst="rect">
            <a:avLst/>
          </a:prstGeom>
        </p:spPr>
        <p:txBody>
          <a:bodyPr lIns="0" tIns="0" rIns="0" bIns="0" rtlCol="0" anchor="t">
            <a:spAutoFit/>
          </a:bodyPr>
          <a:lstStyle/>
          <a:p>
            <a:pPr algn="just">
              <a:lnSpc>
                <a:spcPts val="5145"/>
              </a:lnSpc>
            </a:pPr>
            <a:r>
              <a:rPr lang="en-US" sz="3675" b="1">
                <a:solidFill>
                  <a:srgbClr val="FFFFFF"/>
                </a:solidFill>
                <a:latin typeface="Times New Roman Bold"/>
                <a:ea typeface="Times New Roman Bold"/>
                <a:cs typeface="Times New Roman Bold"/>
                <a:sym typeface="Times New Roman Bold"/>
              </a:rPr>
              <a:t>Key Features</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Cloud-Based AI Processing – Eliminates the need for costly hardware.</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Automated Habitability Analysis – Provides instant AI-driven insights.</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Real-Time Data Sync – Integrates live data from NASA, TESS, JWST &amp; ESA.</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Scalable &amp; Secure – Supports multiple users efficiently.</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Intuitive Dashboard – Easy-to-use for scientists &amp; enthusiasts.</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Enterprise API Access – Connects seamlessly with existing databases.</a:t>
            </a:r>
          </a:p>
          <a:p>
            <a:pPr marL="534497" lvl="1" indent="-267248" algn="just">
              <a:lnSpc>
                <a:spcPts val="3465"/>
              </a:lnSpc>
              <a:buAutoNum type="arabicPeriod"/>
            </a:pPr>
            <a:r>
              <a:rPr lang="en-US" sz="2475" b="1">
                <a:solidFill>
                  <a:srgbClr val="FFFFFF"/>
                </a:solidFill>
                <a:latin typeface="Times New Roman Bold"/>
                <a:ea typeface="Times New Roman Bold"/>
                <a:cs typeface="Times New Roman Bold"/>
                <a:sym typeface="Times New Roman Bold"/>
              </a:rPr>
              <a:t>Historical Comparisons – Tracks habitability trends over time.</a:t>
            </a:r>
          </a:p>
          <a:p>
            <a:pPr algn="just">
              <a:lnSpc>
                <a:spcPts val="3066"/>
              </a:lnSpc>
            </a:pPr>
            <a:endParaRPr lang="en-US" sz="2475" b="1">
              <a:solidFill>
                <a:srgbClr val="FFFFFF"/>
              </a:solidFill>
              <a:latin typeface="Times New Roman Bold"/>
              <a:ea typeface="Times New Roman Bold"/>
              <a:cs typeface="Times New Roman Bold"/>
              <a:sym typeface="Times New Roman Bold"/>
            </a:endParaRPr>
          </a:p>
        </p:txBody>
      </p:sp>
      <p:sp>
        <p:nvSpPr>
          <p:cNvPr id="10" name="Freeform 10"/>
          <p:cNvSpPr/>
          <p:nvPr/>
        </p:nvSpPr>
        <p:spPr>
          <a:xfrm rot="-303279">
            <a:off x="15808464" y="8594601"/>
            <a:ext cx="2901673" cy="2814623"/>
          </a:xfrm>
          <a:custGeom>
            <a:avLst/>
            <a:gdLst/>
            <a:ahLst/>
            <a:cxnLst/>
            <a:rect l="l" t="t" r="r" b="b"/>
            <a:pathLst>
              <a:path w="2901673" h="2814623">
                <a:moveTo>
                  <a:pt x="0" y="0"/>
                </a:moveTo>
                <a:lnTo>
                  <a:pt x="2901672" y="0"/>
                </a:lnTo>
                <a:lnTo>
                  <a:pt x="2901672" y="2814623"/>
                </a:lnTo>
                <a:lnTo>
                  <a:pt x="0" y="2814623"/>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299735" y="4926234"/>
            <a:ext cx="9831279" cy="8229600"/>
          </a:xfrm>
          <a:custGeom>
            <a:avLst/>
            <a:gdLst/>
            <a:ahLst/>
            <a:cxnLst/>
            <a:rect l="l" t="t" r="r" b="b"/>
            <a:pathLst>
              <a:path w="9831279" h="8229600">
                <a:moveTo>
                  <a:pt x="0" y="0"/>
                </a:moveTo>
                <a:lnTo>
                  <a:pt x="9831280" y="0"/>
                </a:lnTo>
                <a:lnTo>
                  <a:pt x="9831280" y="8229600"/>
                </a:lnTo>
                <a:lnTo>
                  <a:pt x="0" y="8229600"/>
                </a:lnTo>
                <a:lnTo>
                  <a:pt x="0" y="0"/>
                </a:lnTo>
                <a:close/>
              </a:path>
            </a:pathLst>
          </a:custGeom>
          <a:blipFill>
            <a:blip r:embed="rId3"/>
            <a:stretch>
              <a:fillRect/>
            </a:stretch>
          </a:blipFill>
        </p:spPr>
      </p:sp>
      <p:sp>
        <p:nvSpPr>
          <p:cNvPr id="4" name="Freeform 4"/>
          <p:cNvSpPr/>
          <p:nvPr/>
        </p:nvSpPr>
        <p:spPr>
          <a:xfrm flipH="1">
            <a:off x="1028700" y="8989588"/>
            <a:ext cx="220516" cy="226201"/>
          </a:xfrm>
          <a:custGeom>
            <a:avLst/>
            <a:gdLst/>
            <a:ahLst/>
            <a:cxnLst/>
            <a:rect l="l" t="t" r="r" b="b"/>
            <a:pathLst>
              <a:path w="220516" h="226201">
                <a:moveTo>
                  <a:pt x="220516" y="0"/>
                </a:moveTo>
                <a:lnTo>
                  <a:pt x="0" y="0"/>
                </a:lnTo>
                <a:lnTo>
                  <a:pt x="0" y="226201"/>
                </a:lnTo>
                <a:lnTo>
                  <a:pt x="220516" y="226201"/>
                </a:lnTo>
                <a:lnTo>
                  <a:pt x="22051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flipV="1">
            <a:off x="11380877" y="-2951798"/>
            <a:ext cx="9831279" cy="8229600"/>
          </a:xfrm>
          <a:custGeom>
            <a:avLst/>
            <a:gdLst/>
            <a:ahLst/>
            <a:cxnLst/>
            <a:rect l="l" t="t" r="r" b="b"/>
            <a:pathLst>
              <a:path w="9831279" h="8229600">
                <a:moveTo>
                  <a:pt x="9831279" y="8229601"/>
                </a:moveTo>
                <a:lnTo>
                  <a:pt x="0" y="8229601"/>
                </a:lnTo>
                <a:lnTo>
                  <a:pt x="0" y="0"/>
                </a:lnTo>
                <a:lnTo>
                  <a:pt x="9831279" y="0"/>
                </a:lnTo>
                <a:lnTo>
                  <a:pt x="9831279" y="8229601"/>
                </a:lnTo>
                <a:close/>
              </a:path>
            </a:pathLst>
          </a:custGeom>
          <a:blipFill>
            <a:blip r:embed="rId3"/>
            <a:stretch>
              <a:fillRect/>
            </a:stretch>
          </a:blipFill>
        </p:spPr>
      </p:sp>
      <p:sp>
        <p:nvSpPr>
          <p:cNvPr id="6" name="Freeform 6"/>
          <p:cNvSpPr/>
          <p:nvPr/>
        </p:nvSpPr>
        <p:spPr>
          <a:xfrm>
            <a:off x="5486400" y="2333230"/>
            <a:ext cx="7315200" cy="3048573"/>
          </a:xfrm>
          <a:custGeom>
            <a:avLst/>
            <a:gdLst/>
            <a:ahLst/>
            <a:cxnLst/>
            <a:rect l="l" t="t" r="r" b="b"/>
            <a:pathLst>
              <a:path w="7315200" h="3048573">
                <a:moveTo>
                  <a:pt x="0" y="0"/>
                </a:moveTo>
                <a:lnTo>
                  <a:pt x="7315200" y="0"/>
                </a:lnTo>
                <a:lnTo>
                  <a:pt x="7315200" y="3048574"/>
                </a:lnTo>
                <a:lnTo>
                  <a:pt x="0" y="3048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885832" y="750137"/>
            <a:ext cx="2516336" cy="3166186"/>
          </a:xfrm>
          <a:custGeom>
            <a:avLst/>
            <a:gdLst/>
            <a:ahLst/>
            <a:cxnLst/>
            <a:rect l="l" t="t" r="r" b="b"/>
            <a:pathLst>
              <a:path w="2516336" h="3166186">
                <a:moveTo>
                  <a:pt x="0" y="0"/>
                </a:moveTo>
                <a:lnTo>
                  <a:pt x="2516336" y="0"/>
                </a:lnTo>
                <a:lnTo>
                  <a:pt x="2516336" y="3166186"/>
                </a:lnTo>
                <a:lnTo>
                  <a:pt x="0" y="31661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4081296" y="4987131"/>
            <a:ext cx="10575609" cy="3536172"/>
          </a:xfrm>
          <a:prstGeom prst="rect">
            <a:avLst/>
          </a:prstGeom>
        </p:spPr>
        <p:txBody>
          <a:bodyPr lIns="0" tIns="0" rIns="0" bIns="0" rtlCol="0" anchor="t">
            <a:spAutoFit/>
          </a:bodyPr>
          <a:lstStyle/>
          <a:p>
            <a:pPr algn="ctr">
              <a:lnSpc>
                <a:spcPts val="12876"/>
              </a:lnSpc>
            </a:pPr>
            <a:r>
              <a:rPr lang="en-US" sz="13995">
                <a:solidFill>
                  <a:srgbClr val="FFFFFF"/>
                </a:solidFill>
                <a:latin typeface="Horizon"/>
                <a:ea typeface="Horizon"/>
                <a:cs typeface="Horizon"/>
                <a:sym typeface="Horizon"/>
              </a:rPr>
              <a:t>THANK</a:t>
            </a:r>
          </a:p>
          <a:p>
            <a:pPr algn="ctr">
              <a:lnSpc>
                <a:spcPts val="12876"/>
              </a:lnSpc>
            </a:pPr>
            <a:r>
              <a:rPr lang="en-US" sz="13995">
                <a:solidFill>
                  <a:srgbClr val="FFFFFF"/>
                </a:solidFill>
                <a:latin typeface="Horizon"/>
                <a:ea typeface="Horizon"/>
                <a:cs typeface="Horizon"/>
                <a:sym typeface="Horizon"/>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862</Words>
  <Application>Microsoft Office PowerPoint</Application>
  <PresentationFormat>Custom</PresentationFormat>
  <Paragraphs>77</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Times New Roman Bold</vt:lpstr>
      <vt:lpstr>Times New Roman</vt:lpstr>
      <vt:lpstr>Arial</vt:lpstr>
      <vt:lpstr>Horizon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Purple and Pink Dark Playful Illustrative Planet Astronaut Exploring Outer Space Presentation</dc:title>
  <dc:creator>Admin</dc:creator>
  <cp:lastModifiedBy>rohit pithani</cp:lastModifiedBy>
  <cp:revision>5</cp:revision>
  <dcterms:created xsi:type="dcterms:W3CDTF">2006-08-16T00:00:00Z</dcterms:created>
  <dcterms:modified xsi:type="dcterms:W3CDTF">2025-03-27T14:39:33Z</dcterms:modified>
  <dc:identifier>DAGiwMQPlHw</dc:identifier>
</cp:coreProperties>
</file>